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4" r:id="rId2"/>
    <p:sldId id="259" r:id="rId3"/>
    <p:sldId id="265" r:id="rId4"/>
    <p:sldId id="258" r:id="rId5"/>
    <p:sldId id="260" r:id="rId6"/>
    <p:sldId id="261" r:id="rId7"/>
    <p:sldId id="262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2" d="100"/>
          <a:sy n="52" d="100"/>
        </p:scale>
        <p:origin x="-166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1E173-23D2-40B2-BA5E-6423CD2B78C8}" type="datetimeFigureOut">
              <a:rPr lang="en-US" smtClean="0"/>
              <a:t>9/11/2008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207A5-1DAF-4385-A9BA-FD0F801DB4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indropstorivers.org/" TargetMode="External"/><Relationship Id="rId2" Type="http://schemas.openxmlformats.org/officeDocument/2006/relationships/hyperlink" Target="http://www.ket.cre8tivegroup.com/r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opy of elkhorn creek scene.jpg"/>
          <p:cNvPicPr>
            <a:picLocks noChangeAspect="1"/>
          </p:cNvPicPr>
          <p:nvPr/>
        </p:nvPicPr>
        <p:blipFill>
          <a:blip r:embed="rId2" cstate="print">
            <a:lum contrast="-1000"/>
          </a:blip>
          <a:stretch>
            <a:fillRect/>
          </a:stretch>
        </p:blipFill>
        <p:spPr>
          <a:xfrm>
            <a:off x="0" y="0"/>
            <a:ext cx="9135406" cy="5105400"/>
          </a:xfrm>
          <a:prstGeom prst="rect">
            <a:avLst/>
          </a:prstGeom>
          <a:blipFill dpi="0" rotWithShape="1">
            <a:blip r:embed="rId3">
              <a:alphaModFix amt="87000"/>
              <a:lum contrast="-1000"/>
            </a:blip>
            <a:srcRect/>
            <a:tile tx="0" ty="0" sx="100000" sy="100000" flip="none" algn="tl"/>
          </a:blipFill>
        </p:spPr>
      </p:pic>
      <p:sp>
        <p:nvSpPr>
          <p:cNvPr id="12" name="Rectangle 11"/>
          <p:cNvSpPr/>
          <p:nvPr/>
        </p:nvSpPr>
        <p:spPr>
          <a:xfrm>
            <a:off x="152400" y="5181600"/>
            <a:ext cx="8763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KET’s Newest Instructional Media Resource in Environmental Education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1364159"/>
            <a:ext cx="5745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Raindrops to Rivers</a:t>
            </a:r>
            <a:endParaRPr lang="en-US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563562"/>
          </a:xfrm>
        </p:spPr>
        <p:txBody>
          <a:bodyPr>
            <a:normAutofit fontScale="90000"/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Presenters Today</a:t>
            </a:r>
            <a:endParaRPr lang="en-US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5257800" cy="2286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Melinda Wilder 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Director of Division of Natural Areas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Professor, College of Education, EKU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melinda.wilder@eku.edu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859-622-1476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581400"/>
            <a:ext cx="4114800" cy="13716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Larry Moore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 Education Consultant 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Central Region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lmoore@ket.org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1-800-432-0951</a:t>
            </a:r>
          </a:p>
        </p:txBody>
      </p:sp>
      <p:pic>
        <p:nvPicPr>
          <p:cNvPr id="1029" name="Picture 5" descr="C:\Documents and Settings\lmoore\Local Settings\Temporary Internet Files\Content.IE5\W6CZ5M85\MCPE0192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02598"/>
            <a:ext cx="3962400" cy="2522002"/>
          </a:xfrm>
          <a:prstGeom prst="rect">
            <a:avLst/>
          </a:prstGeom>
          <a:noFill/>
        </p:spPr>
      </p:pic>
      <p:pic>
        <p:nvPicPr>
          <p:cNvPr id="7" name="Picture 4" descr="C:\Documents and Settings\lmoore\Local Settings\Temporary Internet Files\Content.IE5\U94KK8F1\MCj03111200000[1].wmf"/>
          <p:cNvPicPr>
            <a:picLocks noChangeAspect="1" noChangeArrowheads="1"/>
          </p:cNvPicPr>
          <p:nvPr/>
        </p:nvPicPr>
        <p:blipFill>
          <a:blip r:embed="rId3">
            <a:lum bright="39000" contrast="10000"/>
          </a:blip>
          <a:srcRect/>
          <a:stretch>
            <a:fillRect/>
          </a:stretch>
        </p:blipFill>
        <p:spPr bwMode="auto">
          <a:xfrm flipH="1">
            <a:off x="5748082" y="990600"/>
            <a:ext cx="3167318" cy="1905000"/>
          </a:xfrm>
          <a:prstGeom prst="rect">
            <a:avLst/>
          </a:prstGeom>
          <a:noFill/>
        </p:spPr>
      </p:pic>
      <p:pic>
        <p:nvPicPr>
          <p:cNvPr id="9" name="Picture 8" descr="ket-b-t-75px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98016">
            <a:off x="5327180" y="4254863"/>
            <a:ext cx="1052193" cy="561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3276600"/>
            <a:ext cx="4495800" cy="3124200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Field Trip</a:t>
            </a:r>
          </a:p>
          <a:p>
            <a:pPr>
              <a:buFontTx/>
              <a:buNone/>
              <a:defRPr/>
            </a:pP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a Watershed</a:t>
            </a:r>
          </a:p>
          <a:p>
            <a:pPr>
              <a:defRPr/>
            </a:pPr>
            <a:endParaRPr lang="en-US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DVD with two 15-minute programs  one for grades 3-5  </a:t>
            </a:r>
          </a:p>
          <a:p>
            <a:pPr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one for Grades 6-8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76600"/>
            <a:ext cx="4495800" cy="4114800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en-US" sz="1800" b="1" dirty="0" smtClean="0">
                <a:solidFill>
                  <a:schemeClr val="bg1"/>
                </a:solidFill>
              </a:rPr>
              <a:t>    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Professional Development</a:t>
            </a:r>
          </a:p>
          <a:p>
            <a:pPr>
              <a:buFontTx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Component</a:t>
            </a:r>
            <a:endParaRPr lang="en-US" sz="18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defRPr/>
            </a:pPr>
            <a:endPara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 on CD-ROM and the web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supports content presented  in the </a:t>
            </a: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Field Trip to a Watershed with models of exemplary instruction.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589213"/>
            <a:ext cx="9144000" cy="1587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438400" y="508000"/>
            <a:ext cx="3810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b="1" dirty="0">
                <a:solidFill>
                  <a:schemeClr val="bg1"/>
                </a:solidFill>
              </a:rPr>
              <a:t>Raindrops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1182688"/>
            <a:ext cx="6858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to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6200" y="1203325"/>
            <a:ext cx="3810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b="1" dirty="0">
                <a:solidFill>
                  <a:schemeClr val="bg1"/>
                </a:solidFill>
              </a:rPr>
              <a:t>Rivers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5908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Project</a:t>
            </a:r>
            <a:endParaRPr lang="en-US" sz="3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209800"/>
            <a:ext cx="89154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15-minute programs – one for grades 3-5 , one for Grades 6-8. </a:t>
            </a:r>
          </a:p>
          <a:p>
            <a:pPr algn="ctr">
              <a:defRPr/>
            </a:pPr>
            <a: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programs contain:</a:t>
            </a:r>
            <a:b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Virtual visit to a watershed, showing Kentucky rivers flowing into   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larger basins and ultimately, the Gulf of Mexico.</a:t>
            </a:r>
          </a:p>
          <a:p>
            <a:pPr>
              <a:defRPr/>
            </a:pPr>
            <a:endParaRPr lang="en-US" sz="1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Specific Kentucky geography including urban and rural settings, 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mountains, rivers and streams, karst, sinkholes, and wetlands.</a:t>
            </a:r>
          </a:p>
          <a:p>
            <a:pPr>
              <a:buFont typeface="Arial" pitchFamily="34" charset="0"/>
              <a:buChar char="•"/>
              <a:defRPr/>
            </a:pPr>
            <a:endParaRPr lang="en-US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Illustrates the most common forms of nonpoint (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source 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pollution and what can be done to help eliminate 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some of its forms.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18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lum bright="-1000" contrast="9000"/>
          </a:blip>
          <a:srcRect/>
          <a:stretch>
            <a:fillRect/>
          </a:stretch>
        </p:blipFill>
        <p:spPr bwMode="auto">
          <a:xfrm>
            <a:off x="304800" y="76200"/>
            <a:ext cx="861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2027237"/>
            <a:ext cx="8229600" cy="4525963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Purpose</a:t>
            </a:r>
          </a:p>
          <a:p>
            <a:pPr lvl="1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Designed to help teachers plan and implement lessons about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nonpoint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water pollution</a:t>
            </a:r>
          </a:p>
          <a:p>
            <a:pPr lvl="1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Varied</a:t>
            </a:r>
          </a:p>
          <a:p>
            <a:pPr lvl="2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Settings</a:t>
            </a:r>
          </a:p>
          <a:p>
            <a:pPr lvl="2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 levels</a:t>
            </a:r>
          </a:p>
          <a:p>
            <a:pPr lvl="2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 matter</a:t>
            </a:r>
          </a:p>
          <a:p>
            <a:pPr lvl="1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Funded in part by a grant from the U.S. Environmental Protection Agency under §319(h) of the Clean Water Act. Administered through the KY Division of Water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lmoore\Local Settings\Temporary Internet Files\Content.IE5\U94KK8F1\MCj03111200000[1].wmf"/>
          <p:cNvPicPr>
            <a:picLocks noChangeAspect="1" noChangeArrowheads="1"/>
          </p:cNvPicPr>
          <p:nvPr/>
        </p:nvPicPr>
        <p:blipFill>
          <a:blip r:embed="rId2">
            <a:lum bright="39000" contrast="12000"/>
          </a:blip>
          <a:srcRect/>
          <a:stretch>
            <a:fillRect/>
          </a:stretch>
        </p:blipFill>
        <p:spPr bwMode="auto">
          <a:xfrm flipH="1">
            <a:off x="6781800" y="76200"/>
            <a:ext cx="2133600" cy="128326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45259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Teachers from across the state that had been involved in workshops focusing on nps water pollution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Filmed classrooms demonstrating best practices in environmental education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 interviews</a:t>
            </a:r>
          </a:p>
          <a:p>
            <a:pPr lvl="1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work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Documents and Settings\lmoore\Local Settings\Temporary Internet Files\Content.IE5\U94KK8F1\MCj03111200000[1].wmf"/>
          <p:cNvPicPr>
            <a:picLocks noChangeAspect="1" noChangeArrowheads="1"/>
          </p:cNvPicPr>
          <p:nvPr/>
        </p:nvPicPr>
        <p:blipFill>
          <a:blip r:embed="rId2">
            <a:lum bright="39000" contrast="12000"/>
          </a:blip>
          <a:srcRect/>
          <a:stretch>
            <a:fillRect/>
          </a:stretch>
        </p:blipFill>
        <p:spPr bwMode="auto">
          <a:xfrm flipH="1">
            <a:off x="6629400" y="3810000"/>
            <a:ext cx="2133600" cy="1283265"/>
          </a:xfrm>
          <a:prstGeom prst="rect">
            <a:avLst/>
          </a:prstGeom>
          <a:noFill/>
        </p:spPr>
      </p:pic>
      <p:pic>
        <p:nvPicPr>
          <p:cNvPr id="7" name="Picture 4" descr="C:\Documents and Settings\lmoore\Local Settings\Temporary Internet Files\Content.IE5\U94KK8F1\MCj03111200000[1].wmf"/>
          <p:cNvPicPr>
            <a:picLocks noChangeAspect="1" noChangeArrowheads="1"/>
          </p:cNvPicPr>
          <p:nvPr/>
        </p:nvPicPr>
        <p:blipFill>
          <a:blip r:embed="rId2">
            <a:lum bright="39000" contrast="-24000"/>
          </a:blip>
          <a:srcRect/>
          <a:stretch>
            <a:fillRect/>
          </a:stretch>
        </p:blipFill>
        <p:spPr bwMode="auto">
          <a:xfrm flipH="1">
            <a:off x="4495800" y="4648200"/>
            <a:ext cx="1828800" cy="1099941"/>
          </a:xfrm>
          <a:prstGeom prst="rect">
            <a:avLst/>
          </a:prstGeom>
          <a:noFill/>
        </p:spPr>
      </p:pic>
      <p:pic>
        <p:nvPicPr>
          <p:cNvPr id="8" name="Picture 4" descr="C:\Documents and Settings\lmoore\Local Settings\Temporary Internet Files\Content.IE5\U94KK8F1\MCj03111200000[1].wmf"/>
          <p:cNvPicPr>
            <a:picLocks noChangeAspect="1" noChangeArrowheads="1"/>
          </p:cNvPicPr>
          <p:nvPr/>
        </p:nvPicPr>
        <p:blipFill>
          <a:blip r:embed="rId2">
            <a:lum bright="39000" contrast="-24000"/>
          </a:blip>
          <a:srcRect/>
          <a:stretch>
            <a:fillRect/>
          </a:stretch>
        </p:blipFill>
        <p:spPr bwMode="auto">
          <a:xfrm flipH="1">
            <a:off x="2590800" y="4572000"/>
            <a:ext cx="1295400" cy="77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</a:t>
            </a:r>
          </a:p>
          <a:p>
            <a:pPr lvl="1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</a:t>
            </a:r>
          </a:p>
          <a:p>
            <a:pPr lvl="2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Raindrops to Rivers</a:t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www.Raindropstorivers.org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3"/>
            </a:endParaRPr>
          </a:p>
          <a:p>
            <a:pPr lvl="2"/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3"/>
            </a:endParaRPr>
          </a:p>
          <a:p>
            <a:pPr lvl="2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</a:p>
          <a:p>
            <a:pPr lvl="1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Resources</a:t>
            </a:r>
          </a:p>
          <a:p>
            <a:pPr lvl="2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KTIP format lesson plans</a:t>
            </a:r>
          </a:p>
          <a:p>
            <a:pPr lvl="2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Teacher’s guide for Electronic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Fieldtrip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 Watershed</a:t>
            </a:r>
          </a:p>
          <a:p>
            <a:pPr lvl="1">
              <a:buFontTx/>
              <a:buNone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 descr="C:\Documents and Settings\lmoore\Local Settings\Temporary Internet Files\Content.IE5\U94KK8F1\MCAN02097_0000[1].wmf"/>
          <p:cNvPicPr>
            <a:picLocks noChangeAspect="1" noChangeArrowheads="1"/>
          </p:cNvPicPr>
          <p:nvPr/>
        </p:nvPicPr>
        <p:blipFill>
          <a:blip r:embed="rId5">
            <a:lum bright="5000" contrast="-25000"/>
          </a:blip>
          <a:srcRect/>
          <a:stretch>
            <a:fillRect/>
          </a:stretch>
        </p:blipFill>
        <p:spPr bwMode="auto">
          <a:xfrm flipH="1">
            <a:off x="7468914" y="2209800"/>
            <a:ext cx="1675086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182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Your Presenters Today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lmoore</cp:lastModifiedBy>
  <cp:revision>12</cp:revision>
  <dcterms:created xsi:type="dcterms:W3CDTF">2006-08-16T00:00:00Z</dcterms:created>
  <dcterms:modified xsi:type="dcterms:W3CDTF">2008-09-11T19:44:09Z</dcterms:modified>
</cp:coreProperties>
</file>